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4" r:id="rId7"/>
    <p:sldId id="265" r:id="rId8"/>
    <p:sldId id="266" r:id="rId9"/>
    <p:sldId id="263" r:id="rId10"/>
    <p:sldId id="261" r:id="rId11"/>
    <p:sldId id="267" r:id="rId12"/>
    <p:sldId id="270" r:id="rId13"/>
    <p:sldId id="27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D60557-ABE6-45E1-BDB2-5687DE024B57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499" y="121856"/>
            <a:ext cx="90428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Выступление директора муниципального бюджетного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общеобразовательного учреждения Русско-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Шуганской</a:t>
            </a:r>
            <a:endPara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основной общеобразовательной школы имени 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П.Днепрова</a:t>
            </a:r>
            <a:endPara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Муслюмовского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муниципального района РТ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Фархутдинова Ф.К.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099" name="Picture 3" descr="C:\Users\фирдаус\Desktop\IMG_6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21" y="2060848"/>
            <a:ext cx="7192216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102915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165674"/>
              </p:ext>
            </p:extLst>
          </p:nvPr>
        </p:nvGraphicFramePr>
        <p:xfrm>
          <a:off x="395536" y="453489"/>
          <a:ext cx="8568952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2142238"/>
                <a:gridCol w="2142238"/>
                <a:gridCol w="21422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Название кружка, секции 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руководитель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Кол-во часов в неделю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Кол-во посещающих детей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ЮИД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Борисов А.А.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Умелые ручки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Коткова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М.Е.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Юный стрелок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Леснов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В.В.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Развитие математических способностей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Санникова Н.Р.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Учим английский язык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Шаймарданова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Э.Д.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Теллэр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белгэн-иллэр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белгэн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Ханов Р.З.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Мир танцев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Кривошеева Н.А.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Волейбольная секция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Устеряков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П.П.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Кройки и шитья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Лобанова Л.В.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101232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Кружковая работа и внеурочная деятельность в 2015-2016 уч. году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33114684"/>
      </p:ext>
    </p:extLst>
  </p:cSld>
  <p:clrMapOvr>
    <a:masterClrMapping/>
  </p:clrMapOvr>
  <p:transition spd="slow" advClick="0" advTm="27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78702"/>
            <a:ext cx="65341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2015 год –год 70-ой годовщины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Великой Победы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фирдаус\Desktop\IMG_15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14320"/>
            <a:ext cx="8143154" cy="54420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187"/>
      </p:ext>
    </p:extLst>
  </p:cSld>
  <p:clrMapOvr>
    <a:masterClrMapping/>
  </p:clrMapOvr>
  <p:transition spd="slow" advClick="0" advTm="13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79" y="0"/>
            <a:ext cx="65341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2015 год –год 70-ой годовщины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Великой Победы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фирдаус\Desktop\100_58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77218"/>
            <a:ext cx="8335018" cy="55612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981800"/>
      </p:ext>
    </p:extLst>
  </p:cSld>
  <p:clrMapOvr>
    <a:masterClrMapping/>
  </p:clrMapOvr>
  <p:transition spd="slow" advClick="0" advTm="900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79" y="0"/>
            <a:ext cx="65341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2015 год –год 70-ой годовщины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Великой Победы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фирдаус\Desktop\IMG_65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049616"/>
            <a:ext cx="8496945" cy="5667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302896"/>
      </p:ext>
    </p:extLst>
  </p:cSld>
  <p:clrMapOvr>
    <a:masterClrMapping/>
  </p:clrMapOvr>
  <p:transition spd="slow" advClick="0" advTm="1700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65757"/>
            <a:ext cx="8784976" cy="7515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Итоги межрайонных соревнований по волейболу</a:t>
            </a:r>
          </a:p>
          <a:p>
            <a:pPr algn="ctr">
              <a:lnSpc>
                <a:spcPct val="114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 на приз Героя Советского Союза </a:t>
            </a:r>
            <a:r>
              <a:rPr lang="ru-RU" sz="2400" b="1" dirty="0" err="1" smtClean="0">
                <a:solidFill>
                  <a:srgbClr val="C00000"/>
                </a:solidFill>
              </a:rPr>
              <a:t>П.А.Днепрова</a:t>
            </a:r>
            <a:r>
              <a:rPr lang="ru-RU" sz="2400" b="1" dirty="0" smtClean="0">
                <a:solidFill>
                  <a:srgbClr val="C00000"/>
                </a:solidFill>
              </a:rPr>
              <a:t>-</a:t>
            </a:r>
          </a:p>
          <a:p>
            <a:pPr algn="ctr">
              <a:lnSpc>
                <a:spcPct val="114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5 декабря 2015 года</a:t>
            </a:r>
          </a:p>
          <a:p>
            <a:pPr lvl="2">
              <a:lnSpc>
                <a:spcPct val="114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Участников-12 команд,</a:t>
            </a:r>
          </a:p>
          <a:p>
            <a:pPr lvl="2">
              <a:lnSpc>
                <a:spcPct val="114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представленных районов-4.</a:t>
            </a:r>
          </a:p>
          <a:p>
            <a:pPr lvl="2">
              <a:lnSpc>
                <a:spcPct val="114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На первом месте-ЧАЛПЫ-2, из </a:t>
            </a:r>
            <a:r>
              <a:rPr lang="ru-RU" sz="2400" b="1" dirty="0" err="1" smtClean="0">
                <a:solidFill>
                  <a:srgbClr val="C00000"/>
                </a:solidFill>
              </a:rPr>
              <a:t>Азнакаевского</a:t>
            </a:r>
            <a:r>
              <a:rPr lang="ru-RU" sz="2400" b="1" dirty="0" smtClean="0">
                <a:solidFill>
                  <a:srgbClr val="C00000"/>
                </a:solidFill>
              </a:rPr>
              <a:t> района,</a:t>
            </a:r>
          </a:p>
          <a:p>
            <a:pPr lvl="2">
              <a:lnSpc>
                <a:spcPct val="114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на втором месте-ЧАЛПЫ-1,</a:t>
            </a:r>
          </a:p>
          <a:p>
            <a:pPr lvl="2">
              <a:lnSpc>
                <a:spcPct val="114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на третьем месте-АТП ПАО «Татнефть» из </a:t>
            </a:r>
            <a:r>
              <a:rPr lang="ru-RU" sz="2400" b="1" dirty="0" err="1" smtClean="0">
                <a:solidFill>
                  <a:srgbClr val="C00000"/>
                </a:solidFill>
              </a:rPr>
              <a:t>г.Альметьевска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</a:p>
          <a:p>
            <a:pPr lvl="2">
              <a:lnSpc>
                <a:spcPct val="114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Спонсоры соревнований: ПК «</a:t>
            </a:r>
            <a:r>
              <a:rPr lang="ru-RU" sz="2400" b="1" dirty="0" err="1" smtClean="0">
                <a:solidFill>
                  <a:srgbClr val="C00000"/>
                </a:solidFill>
              </a:rPr>
              <a:t>Агромастер</a:t>
            </a:r>
            <a:r>
              <a:rPr lang="ru-RU" sz="2400" b="1" dirty="0" smtClean="0">
                <a:solidFill>
                  <a:srgbClr val="C00000"/>
                </a:solidFill>
              </a:rPr>
              <a:t>»(</a:t>
            </a:r>
            <a:r>
              <a:rPr lang="ru-RU" sz="2400" b="1" dirty="0" err="1" smtClean="0">
                <a:solidFill>
                  <a:srgbClr val="C00000"/>
                </a:solidFill>
              </a:rPr>
              <a:t>гд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</a:rPr>
              <a:t>И.З.Исламов</a:t>
            </a:r>
            <a:r>
              <a:rPr lang="ru-RU" sz="2400" b="1" dirty="0" smtClean="0">
                <a:solidFill>
                  <a:srgbClr val="C00000"/>
                </a:solidFill>
              </a:rPr>
              <a:t>)</a:t>
            </a:r>
          </a:p>
          <a:p>
            <a:pPr lvl="2">
              <a:lnSpc>
                <a:spcPct val="114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ООО «Органик-групп-ИК»,</a:t>
            </a:r>
          </a:p>
          <a:p>
            <a:pPr lvl="2">
              <a:lnSpc>
                <a:spcPct val="114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Муслюмовская</a:t>
            </a:r>
            <a:r>
              <a:rPr lang="ru-RU" sz="2400" b="1" dirty="0" smtClean="0">
                <a:solidFill>
                  <a:srgbClr val="C00000"/>
                </a:solidFill>
              </a:rPr>
              <a:t> ДЮСШ(директор </a:t>
            </a:r>
            <a:r>
              <a:rPr lang="ru-RU" sz="2400" b="1" dirty="0" err="1" smtClean="0">
                <a:solidFill>
                  <a:srgbClr val="C00000"/>
                </a:solidFill>
              </a:rPr>
              <a:t>И.М.Фазлиев</a:t>
            </a:r>
            <a:r>
              <a:rPr lang="ru-RU" sz="2400" b="1" dirty="0" smtClean="0">
                <a:solidFill>
                  <a:srgbClr val="C00000"/>
                </a:solidFill>
              </a:rPr>
              <a:t>),</a:t>
            </a:r>
          </a:p>
          <a:p>
            <a:pPr lvl="2">
              <a:lnSpc>
                <a:spcPct val="114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индивидуальный предприниматель </a:t>
            </a:r>
            <a:r>
              <a:rPr lang="ru-RU" sz="2400" b="1" dirty="0" err="1" smtClean="0">
                <a:solidFill>
                  <a:srgbClr val="C00000"/>
                </a:solidFill>
              </a:rPr>
              <a:t>А.П.Новиков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</a:p>
          <a:p>
            <a:pPr lvl="2">
              <a:lnSpc>
                <a:spcPct val="150000"/>
              </a:lnSpc>
            </a:pPr>
            <a:endParaRPr lang="ru-RU" sz="2400" b="1" dirty="0" smtClean="0"/>
          </a:p>
          <a:p>
            <a:pPr>
              <a:lnSpc>
                <a:spcPct val="150000"/>
              </a:lnSpc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9021587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4001"/>
            <a:ext cx="88442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Динамика изменения обучающихся  в МБОУ Русско-</a:t>
            </a:r>
            <a:r>
              <a:rPr lang="ru-RU" sz="2400" b="1" dirty="0" err="1" smtClean="0"/>
              <a:t>Шуганская</a:t>
            </a:r>
            <a:r>
              <a:rPr lang="ru-RU" sz="2400" b="1" dirty="0" smtClean="0"/>
              <a:t> ООШ в 2014-2019 гг.</a:t>
            </a:r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448671"/>
              </p:ext>
            </p:extLst>
          </p:nvPr>
        </p:nvGraphicFramePr>
        <p:xfrm>
          <a:off x="166757" y="849604"/>
          <a:ext cx="8784975" cy="5531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4963"/>
                <a:gridCol w="1629027"/>
                <a:gridCol w="1756995"/>
                <a:gridCol w="1756995"/>
                <a:gridCol w="1756995"/>
              </a:tblGrid>
              <a:tr h="19909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Учебный год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Общее кол-во учащихся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Кол-во </a:t>
                      </a:r>
                      <a:r>
                        <a:rPr lang="ru-RU" sz="2400" dirty="0" err="1" smtClean="0"/>
                        <a:t>перво</a:t>
                      </a:r>
                      <a:r>
                        <a:rPr lang="ru-RU" sz="2400" dirty="0" smtClean="0"/>
                        <a:t>-</a:t>
                      </a:r>
                      <a:r>
                        <a:rPr lang="ru-RU" sz="2400" dirty="0" err="1" smtClean="0"/>
                        <a:t>классни</a:t>
                      </a:r>
                      <a:r>
                        <a:rPr lang="ru-RU" sz="2400" dirty="0" smtClean="0"/>
                        <a:t>-ков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Кол-во </a:t>
                      </a:r>
                      <a:r>
                        <a:rPr lang="ru-RU" sz="2400" dirty="0" err="1" smtClean="0"/>
                        <a:t>выпускни</a:t>
                      </a:r>
                      <a:r>
                        <a:rPr lang="ru-RU" sz="2400" dirty="0" smtClean="0"/>
                        <a:t>-ков </a:t>
                      </a:r>
                    </a:p>
                    <a:p>
                      <a:pPr algn="ctr"/>
                      <a:r>
                        <a:rPr lang="ru-RU" sz="2400" dirty="0" smtClean="0"/>
                        <a:t>9 класса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Кол-во </a:t>
                      </a:r>
                      <a:r>
                        <a:rPr lang="ru-RU" sz="2400" dirty="0" err="1" smtClean="0"/>
                        <a:t>выпускни</a:t>
                      </a:r>
                      <a:r>
                        <a:rPr lang="ru-RU" sz="2400" dirty="0" smtClean="0"/>
                        <a:t>-ков </a:t>
                      </a:r>
                    </a:p>
                    <a:p>
                      <a:pPr algn="ctr"/>
                      <a:r>
                        <a:rPr lang="ru-RU" sz="2400" dirty="0" smtClean="0"/>
                        <a:t>11 класса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49053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2014-2015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51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49053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2015-2016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47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85324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2016-2017*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48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85324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2017-2018*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47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85324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2018-2019*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43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99592" y="6396335"/>
            <a:ext cx="3435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* -прогнозные значения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45203580"/>
      </p:ext>
    </p:extLst>
  </p:cSld>
  <p:clrMapOvr>
    <a:masterClrMapping/>
  </p:clrMapOvr>
  <p:transition spd="slow" advClick="0" advTm="17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858440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/>
              <a:t>Результаты государственной итоговой аттестации 2015 года</a:t>
            </a:r>
          </a:p>
          <a:p>
            <a:pPr algn="ctr"/>
            <a:r>
              <a:rPr lang="ru-RU" sz="2200" b="1" dirty="0" smtClean="0"/>
              <a:t>ОГЭ в 9 классе</a:t>
            </a:r>
          </a:p>
          <a:p>
            <a:pPr algn="ctr"/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141548"/>
              </p:ext>
            </p:extLst>
          </p:nvPr>
        </p:nvGraphicFramePr>
        <p:xfrm>
          <a:off x="179510" y="914400"/>
          <a:ext cx="8656411" cy="5394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9862"/>
                <a:gridCol w="1694137"/>
                <a:gridCol w="1532797"/>
                <a:gridCol w="2238022"/>
                <a:gridCol w="1311593"/>
              </a:tblGrid>
              <a:tr h="1980414">
                <a:tc>
                  <a:txBody>
                    <a:bodyPr/>
                    <a:lstStyle/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r>
                        <a:rPr lang="ru-RU" sz="2200" b="1" dirty="0" smtClean="0"/>
                        <a:t>Предметы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Кол-во </a:t>
                      </a:r>
                    </a:p>
                    <a:p>
                      <a:pPr algn="ctr"/>
                      <a:r>
                        <a:rPr lang="ru-RU" sz="2200" b="1" dirty="0" err="1" smtClean="0"/>
                        <a:t>участни</a:t>
                      </a:r>
                      <a:r>
                        <a:rPr lang="ru-RU" sz="2200" b="1" dirty="0" smtClean="0"/>
                        <a:t>-ков </a:t>
                      </a:r>
                      <a:r>
                        <a:rPr lang="ru-RU" sz="2200" b="1" dirty="0" smtClean="0"/>
                        <a:t>и успешно сдавших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r>
                        <a:rPr lang="ru-RU" sz="2200" b="1" dirty="0" smtClean="0"/>
                        <a:t>Средняя оценка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r>
                        <a:rPr lang="ru-RU" sz="2200" b="1" dirty="0" smtClean="0"/>
                        <a:t>Учитель-</a:t>
                      </a:r>
                    </a:p>
                    <a:p>
                      <a:pPr algn="ctr"/>
                      <a:r>
                        <a:rPr lang="ru-RU" sz="2200" b="1" dirty="0" smtClean="0"/>
                        <a:t>предмет-</a:t>
                      </a:r>
                    </a:p>
                    <a:p>
                      <a:pPr algn="ctr"/>
                      <a:r>
                        <a:rPr lang="ru-RU" sz="2200" b="1" dirty="0" smtClean="0"/>
                        <a:t>ник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Ср. оценка пере-сдачи</a:t>
                      </a:r>
                      <a:endParaRPr lang="ru-RU" sz="2200" b="1" dirty="0"/>
                    </a:p>
                  </a:txBody>
                  <a:tcPr anchor="ctr"/>
                </a:tc>
              </a:tr>
              <a:tr h="853627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err="1" smtClean="0"/>
                        <a:t>Матема</a:t>
                      </a:r>
                      <a:r>
                        <a:rPr lang="ru-RU" sz="2200" b="1" dirty="0" smtClean="0"/>
                        <a:t>-тика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7-5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3,45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err="1" smtClean="0"/>
                        <a:t>Аглямова</a:t>
                      </a:r>
                      <a:r>
                        <a:rPr lang="ru-RU" sz="2200" b="1" dirty="0" smtClean="0"/>
                        <a:t> А.А.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3,5</a:t>
                      </a:r>
                      <a:endParaRPr lang="ru-RU" sz="2200" b="1" dirty="0"/>
                    </a:p>
                  </a:txBody>
                  <a:tcPr anchor="ctr"/>
                </a:tc>
              </a:tr>
              <a:tr h="853627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Русский язык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7-7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3,29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Новикова Н.Г.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-</a:t>
                      </a:r>
                      <a:endParaRPr lang="ru-RU" sz="2200" b="1" dirty="0"/>
                    </a:p>
                  </a:txBody>
                  <a:tcPr anchor="ctr"/>
                </a:tc>
              </a:tr>
              <a:tr h="478031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Биология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3-3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3,0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Луконина Т.П.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-</a:t>
                      </a:r>
                      <a:endParaRPr lang="ru-RU" sz="2200" b="1" dirty="0"/>
                    </a:p>
                  </a:txBody>
                  <a:tcPr anchor="ctr"/>
                </a:tc>
              </a:tr>
              <a:tr h="1229222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Татарский </a:t>
                      </a:r>
                      <a:r>
                        <a:rPr lang="ru-RU" sz="2200" b="1" dirty="0" smtClean="0"/>
                        <a:t>язык</a:t>
                      </a:r>
                    </a:p>
                    <a:p>
                      <a:pPr algn="ctr"/>
                      <a:r>
                        <a:rPr lang="ru-RU" sz="2200" b="1" dirty="0" smtClean="0"/>
                        <a:t>ЕРТ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7-7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3,1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Кудряшова Г.М.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-</a:t>
                      </a:r>
                      <a:endParaRPr lang="ru-RU" sz="22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4921593"/>
      </p:ext>
    </p:extLst>
  </p:cSld>
  <p:clrMapOvr>
    <a:masterClrMapping/>
  </p:clrMapOvr>
  <p:transition spd="slow" advClick="0" advTm="14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8040" y="260648"/>
            <a:ext cx="594585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Итоги ГИА в 11 классе 2015 года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226753"/>
              </p:ext>
            </p:extLst>
          </p:nvPr>
        </p:nvGraphicFramePr>
        <p:xfrm>
          <a:off x="107504" y="1060867"/>
          <a:ext cx="8856984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1468964"/>
                <a:gridCol w="1483364"/>
                <a:gridCol w="2232248"/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Предметы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Кол-во </a:t>
                      </a:r>
                      <a:r>
                        <a:rPr lang="ru-RU" sz="2400" b="1" dirty="0" err="1" smtClean="0"/>
                        <a:t>участни</a:t>
                      </a:r>
                      <a:r>
                        <a:rPr lang="ru-RU" sz="2400" b="1" dirty="0" smtClean="0"/>
                        <a:t>-ков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Средний балл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Учитель-предметник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Средняя оценка </a:t>
                      </a:r>
                      <a:r>
                        <a:rPr lang="ru-RU" sz="2400" b="1" dirty="0" err="1" smtClean="0"/>
                        <a:t>пересда-чи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Русский язык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59,5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Новикова Н.Г.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Математика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33,5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Кудряшова Г.М.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Биология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53,5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Лобанова Л.В.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Физика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41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Камалов Л.Ф.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Общество-знание</a:t>
                      </a:r>
                      <a:endParaRPr lang="ru-RU" sz="24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52</a:t>
                      </a:r>
                      <a:endParaRPr lang="ru-RU" sz="24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Кривошеева Н.А.</a:t>
                      </a:r>
                      <a:endParaRPr lang="ru-RU" sz="24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222967"/>
      </p:ext>
    </p:extLst>
  </p:cSld>
  <p:clrMapOvr>
    <a:masterClrMapping/>
  </p:clrMapOvr>
  <p:transition spd="slow" advClick="0" advTm="12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0494" y="116632"/>
            <a:ext cx="6268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Количественный и качественный состав</a:t>
            </a:r>
          </a:p>
          <a:p>
            <a:pPr algn="ctr"/>
            <a:r>
              <a:rPr lang="ru-RU" sz="2400" b="1" dirty="0" smtClean="0"/>
              <a:t> работников школы</a:t>
            </a:r>
            <a:endParaRPr lang="ru-RU" sz="2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825209"/>
              </p:ext>
            </p:extLst>
          </p:nvPr>
        </p:nvGraphicFramePr>
        <p:xfrm>
          <a:off x="179511" y="980728"/>
          <a:ext cx="8712968" cy="373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710"/>
                <a:gridCol w="1244710"/>
                <a:gridCol w="1341283"/>
                <a:gridCol w="1352012"/>
                <a:gridCol w="1040833"/>
                <a:gridCol w="1244710"/>
                <a:gridCol w="12447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Учеб-</a:t>
                      </a:r>
                    </a:p>
                    <a:p>
                      <a:pPr algn="ctr"/>
                      <a:r>
                        <a:rPr lang="ru-RU" sz="2400" b="1" dirty="0" err="1" smtClean="0"/>
                        <a:t>ный</a:t>
                      </a:r>
                      <a:r>
                        <a:rPr lang="ru-RU" sz="2400" b="1" dirty="0" smtClean="0"/>
                        <a:t> год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Кол-во учите-лей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Из них </a:t>
                      </a:r>
                      <a:r>
                        <a:rPr lang="ru-RU" sz="2400" b="1" dirty="0" err="1" smtClean="0"/>
                        <a:t>высш</a:t>
                      </a:r>
                      <a:r>
                        <a:rPr lang="ru-RU" sz="2400" b="1" dirty="0" smtClean="0"/>
                        <a:t>.</a:t>
                      </a:r>
                    </a:p>
                    <a:p>
                      <a:pPr algn="ctr"/>
                      <a:r>
                        <a:rPr lang="ru-RU" sz="2400" b="1" dirty="0" err="1" smtClean="0"/>
                        <a:t>катего-рии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Из них первой </a:t>
                      </a:r>
                      <a:r>
                        <a:rPr lang="ru-RU" sz="2400" b="1" dirty="0" err="1" smtClean="0"/>
                        <a:t>катего-рии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СЗД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Кол-во тех. работ-</a:t>
                      </a:r>
                      <a:r>
                        <a:rPr lang="ru-RU" sz="2400" b="1" dirty="0" err="1" smtClean="0"/>
                        <a:t>ников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Общее кол-во работ-</a:t>
                      </a:r>
                      <a:r>
                        <a:rPr lang="ru-RU" sz="2400" b="1" dirty="0" err="1" smtClean="0"/>
                        <a:t>ников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2014-2015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18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10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24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13612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2015-2016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</a:t>
                      </a:r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5122058"/>
            <a:ext cx="77347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Из 14 педагогов 13 имеют высшее профессиональное </a:t>
            </a:r>
          </a:p>
          <a:p>
            <a:pPr algn="ctr"/>
            <a:r>
              <a:rPr lang="ru-RU" sz="2400" b="1" dirty="0" smtClean="0"/>
              <a:t>образование, один педагог среднее профессиональное </a:t>
            </a:r>
          </a:p>
          <a:p>
            <a:pPr algn="ctr"/>
            <a:r>
              <a:rPr lang="ru-RU" sz="2400" b="1" dirty="0" smtClean="0"/>
              <a:t>образование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06034529"/>
      </p:ext>
    </p:extLst>
  </p:cSld>
  <p:clrMapOvr>
    <a:masterClrMapping/>
  </p:clrMapOvr>
  <p:transition spd="slow" advClick="0" advTm="39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3400" y="131911"/>
            <a:ext cx="6952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Пришкольный участок ОО занимает около 1 га.</a:t>
            </a:r>
            <a:endParaRPr lang="ru-RU" sz="2400" dirty="0"/>
          </a:p>
        </p:txBody>
      </p:sp>
      <p:pic>
        <p:nvPicPr>
          <p:cNvPr id="1027" name="Picture 3" descr="C:\Users\фирдаус\Desktop\IMG_3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17" y="785335"/>
            <a:ext cx="8715223" cy="55746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76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00">
        <p:push dir="d"/>
      </p:transition>
    </mc:Choice>
    <mc:Fallback xmlns="">
      <p:transition spd="slow" advTm="20000">
        <p:push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3400" y="131911"/>
            <a:ext cx="6952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Пришкольный участок ОО занимает около 1 га.</a:t>
            </a:r>
            <a:endParaRPr lang="ru-RU" sz="2400" dirty="0"/>
          </a:p>
        </p:txBody>
      </p:sp>
      <p:pic>
        <p:nvPicPr>
          <p:cNvPr id="3074" name="Picture 2" descr="C:\Users\фирдаус\Desktop\IMG_6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40654"/>
            <a:ext cx="8643160" cy="576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20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20000">
        <p:push dir="d"/>
      </p:transition>
    </mc:Choice>
    <mc:Fallback xmlns="">
      <p:transition spd="slow" advClick="0" advTm="20000">
        <p:push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3400" y="131911"/>
            <a:ext cx="6952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Пришкольный участок ОО занимает около 1 га.</a:t>
            </a:r>
            <a:endParaRPr lang="ru-RU" sz="2400" dirty="0"/>
          </a:p>
        </p:txBody>
      </p:sp>
      <p:pic>
        <p:nvPicPr>
          <p:cNvPr id="1029" name="Picture 5" descr="C:\Users\фирдаус\Desktop\IMG_30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01" y="764704"/>
            <a:ext cx="8647910" cy="5768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75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15000">
        <p:push dir="d"/>
      </p:transition>
    </mc:Choice>
    <mc:Fallback xmlns="">
      <p:transition spd="slow" advClick="0" advTm="15000">
        <p:push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858440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/>
              <a:t>Результаты государственной итоговой аттестации 2015 года</a:t>
            </a:r>
          </a:p>
          <a:p>
            <a:pPr algn="ctr"/>
            <a:r>
              <a:rPr lang="ru-RU" sz="2200" b="1" dirty="0" smtClean="0"/>
              <a:t>ОГЭ в 9 классе</a:t>
            </a:r>
          </a:p>
          <a:p>
            <a:pPr algn="ctr"/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724339"/>
              </p:ext>
            </p:extLst>
          </p:nvPr>
        </p:nvGraphicFramePr>
        <p:xfrm>
          <a:off x="215515" y="1046440"/>
          <a:ext cx="8656412" cy="4962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079"/>
                <a:gridCol w="1855864"/>
                <a:gridCol w="2473260"/>
                <a:gridCol w="2051209"/>
              </a:tblGrid>
              <a:tr h="1866040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Предметы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r>
                        <a:rPr lang="ru-RU" sz="2200" b="1" smtClean="0"/>
                        <a:t>Средняя </a:t>
                      </a:r>
                      <a:r>
                        <a:rPr lang="ru-RU" sz="2200" b="1" smtClean="0"/>
                        <a:t>оценка ГИА</a:t>
                      </a:r>
                      <a:endParaRPr lang="ru-RU" sz="2200" b="1" dirty="0" smtClean="0"/>
                    </a:p>
                    <a:p>
                      <a:pPr algn="ctr"/>
                      <a:r>
                        <a:rPr lang="ru-RU" sz="2200" b="1" dirty="0" smtClean="0"/>
                        <a:t>2015 года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r>
                        <a:rPr lang="ru-RU" sz="2200" b="1" dirty="0" smtClean="0"/>
                        <a:t>Учитель-</a:t>
                      </a:r>
                    </a:p>
                    <a:p>
                      <a:pPr algn="ctr"/>
                      <a:r>
                        <a:rPr lang="ru-RU" sz="2200" b="1" dirty="0" smtClean="0"/>
                        <a:t>предмет-</a:t>
                      </a:r>
                    </a:p>
                    <a:p>
                      <a:pPr algn="ctr"/>
                      <a:r>
                        <a:rPr lang="ru-RU" sz="2200" b="1" dirty="0" smtClean="0"/>
                        <a:t>ник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Целевые </a:t>
                      </a:r>
                      <a:r>
                        <a:rPr lang="ru-RU" sz="2200" b="1" dirty="0" smtClean="0"/>
                        <a:t>ориентиры </a:t>
                      </a:r>
                      <a:r>
                        <a:rPr lang="ru-RU" sz="2200" b="1" dirty="0" smtClean="0"/>
                        <a:t>на 2016 год</a:t>
                      </a:r>
                      <a:endParaRPr lang="ru-RU" sz="2200" b="1" dirty="0"/>
                    </a:p>
                  </a:txBody>
                  <a:tcPr anchor="ctr"/>
                </a:tc>
              </a:tr>
              <a:tr h="555842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Математика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3,45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err="1" smtClean="0"/>
                        <a:t>Аглямова</a:t>
                      </a:r>
                      <a:r>
                        <a:rPr lang="ru-RU" sz="2200" b="1" dirty="0" smtClean="0"/>
                        <a:t> А.А.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Не ниже 3,5</a:t>
                      </a:r>
                      <a:endParaRPr lang="ru-RU" sz="22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55842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Русский язык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3,29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Новикова Н.Г.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Не ниже </a:t>
                      </a:r>
                      <a:r>
                        <a:rPr lang="ru-RU" sz="2200" b="1" dirty="0" smtClean="0"/>
                        <a:t>3,6</a:t>
                      </a:r>
                      <a:endParaRPr lang="ru-RU" sz="22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55842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Биология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3,0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Луконина Т.П.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Не ниже 3,5</a:t>
                      </a:r>
                      <a:endParaRPr lang="ru-RU" sz="22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429307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Татарский язык</a:t>
                      </a:r>
                    </a:p>
                    <a:p>
                      <a:pPr algn="ctr"/>
                      <a:r>
                        <a:rPr lang="ru-RU" sz="2200" b="1" dirty="0" smtClean="0"/>
                        <a:t>ЕРТ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3,1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Кудряшова Г.М.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Не ниже 3,8</a:t>
                      </a:r>
                      <a:endParaRPr lang="ru-RU" sz="22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297301"/>
      </p:ext>
    </p:extLst>
  </p:cSld>
  <p:clrMapOvr>
    <a:masterClrMapping/>
  </p:clrMapOvr>
  <p:transition spd="slow" advTm="33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388</TotalTime>
  <Words>508</Words>
  <Application>Microsoft Office PowerPoint</Application>
  <PresentationFormat>Экран (4:3)</PresentationFormat>
  <Paragraphs>225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фирдаус</dc:creator>
  <cp:lastModifiedBy>фирдаус</cp:lastModifiedBy>
  <cp:revision>28</cp:revision>
  <dcterms:created xsi:type="dcterms:W3CDTF">2015-12-14T05:36:29Z</dcterms:created>
  <dcterms:modified xsi:type="dcterms:W3CDTF">2015-12-15T13:04:09Z</dcterms:modified>
</cp:coreProperties>
</file>